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PSeSxNPk4hZHu9XCmtqZRmuG8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Calibri"/>
              <a:buNone/>
              <a:defRPr sz="8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1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>
            <a:spLocks noGrp="1"/>
          </p:cNvSpPr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accen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330952"/>
          </a:xfrm>
          <a:prstGeom prst="rect">
            <a:avLst/>
          </a:prstGeom>
          <a:solidFill>
            <a:srgbClr val="B7E0E9"/>
          </a:solidFill>
          <a:ln>
            <a:noFill/>
          </a:ln>
        </p:spPr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Calibri"/>
              <a:buNone/>
              <a:defRPr sz="88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200"/>
              <a:buChar char=" 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Char char=" "/>
              <a:defRPr sz="2800"/>
            </a:lvl2pPr>
            <a:lvl3pPr marL="1371600" lvl="2" indent="-381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3pPr>
            <a:lvl4pPr marL="1828800" lvl="3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4pPr>
            <a:lvl5pPr marL="2286000" lvl="4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5pPr>
            <a:lvl6pPr marL="2743200" lvl="5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6pPr>
            <a:lvl7pPr marL="3200400" lvl="6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7pPr>
            <a:lvl8pPr marL="3657600" lvl="7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8pPr>
            <a:lvl9pPr marL="4114800" lvl="8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2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 sz="1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 "/>
              <a:defRPr sz="20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GB" sz="6600"/>
              <a:t/>
            </a:r>
            <a:br>
              <a:rPr lang="en-GB" sz="6600"/>
            </a:br>
            <a:endParaRPr sz="6600"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604384" y="2700016"/>
            <a:ext cx="11360089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7200"/>
          </a:p>
          <a:p>
            <a:pPr marL="0" lvl="0" indent="0" algn="ctr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7200"/>
          </a:p>
          <a:p>
            <a:pPr marL="0" lvl="0" indent="0" algn="ctr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7200"/>
          </a:p>
          <a:p>
            <a:pPr marL="0" lvl="0" indent="0" algn="ctr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 sz="19200"/>
              <a:t>Portsdown Primary School and Early Years</a:t>
            </a: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5048" y="547798"/>
            <a:ext cx="2739211" cy="275250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157640" y="2032461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Calibri"/>
              <a:buNone/>
            </a:pPr>
            <a:r>
              <a:rPr lang="en-GB" sz="6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6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6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060619" y="4759122"/>
            <a:ext cx="8049296" cy="12003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our new Reception Parents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2025-2026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>
            <a:spLocks noGrp="1"/>
          </p:cNvSpPr>
          <p:nvPr>
            <p:ph type="pic" idx="2"/>
          </p:nvPr>
        </p:nvSpPr>
        <p:spPr>
          <a:xfrm>
            <a:off x="0" y="206063"/>
            <a:ext cx="12192000" cy="1609859"/>
          </a:xfrm>
          <a:prstGeom prst="rect">
            <a:avLst/>
          </a:prstGeom>
          <a:solidFill>
            <a:srgbClr val="B7E0E9"/>
          </a:solidFill>
          <a:ln>
            <a:noFill/>
          </a:ln>
        </p:spPr>
      </p:sp>
      <p:sp>
        <p:nvSpPr>
          <p:cNvPr id="170" name="Google Shape;170;p10"/>
          <p:cNvSpPr txBox="1">
            <a:spLocks noGrp="1"/>
          </p:cNvSpPr>
          <p:nvPr>
            <p:ph type="body" idx="1"/>
          </p:nvPr>
        </p:nvSpPr>
        <p:spPr>
          <a:xfrm>
            <a:off x="676656" y="2021984"/>
            <a:ext cx="11088624" cy="173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GB" sz="2400"/>
              <a:t>At Portsdown we follow the revised Early Years Foundation Stage  Curriculum, following play based learning approach. This builds on the work that your child has done in pre-school.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GB" sz="2400"/>
              <a:t>This provides a wide range of activities, including adult led and child-initiated learning.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GB" sz="2400"/>
              <a:t>This includes activities that support</a:t>
            </a:r>
            <a:r>
              <a:rPr lang="en-GB" sz="2000"/>
              <a:t>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endParaRPr sz="2000"/>
          </a:p>
        </p:txBody>
      </p:sp>
      <p:sp>
        <p:nvSpPr>
          <p:cNvPr id="171" name="Google Shape;171;p10"/>
          <p:cNvSpPr txBox="1"/>
          <p:nvPr/>
        </p:nvSpPr>
        <p:spPr>
          <a:xfrm>
            <a:off x="1743434" y="515155"/>
            <a:ext cx="9757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in the Early Years</a:t>
            </a:r>
            <a:endParaRPr/>
          </a:p>
        </p:txBody>
      </p:sp>
      <p:sp>
        <p:nvSpPr>
          <p:cNvPr id="172" name="Google Shape;172;p10"/>
          <p:cNvSpPr txBox="1"/>
          <p:nvPr/>
        </p:nvSpPr>
        <p:spPr>
          <a:xfrm>
            <a:off x="676650" y="4365954"/>
            <a:ext cx="4951500" cy="1631700"/>
          </a:xfrm>
          <a:prstGeom prst="rect">
            <a:avLst/>
          </a:prstGeom>
          <a:solidFill>
            <a:srgbClr val="B7E0E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Personal, social and emotional development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and language development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development</a:t>
            </a:r>
            <a:endParaRPr/>
          </a:p>
        </p:txBody>
      </p:sp>
      <p:sp>
        <p:nvSpPr>
          <p:cNvPr id="173" name="Google Shape;173;p10"/>
          <p:cNvSpPr txBox="1"/>
          <p:nvPr/>
        </p:nvSpPr>
        <p:spPr>
          <a:xfrm>
            <a:off x="6343338" y="4365937"/>
            <a:ext cx="4404575" cy="1323439"/>
          </a:xfrm>
          <a:prstGeom prst="rect">
            <a:avLst/>
          </a:prstGeom>
          <a:solidFill>
            <a:srgbClr val="B7E0E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Literacy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Maths development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the World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Expressive Arts and Design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136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Calibri"/>
              <a:buNone/>
            </a:pPr>
            <a:r>
              <a:rPr lang="en-GB" sz="6600"/>
              <a:t>A typical day in Reception</a:t>
            </a:r>
            <a:endParaRPr/>
          </a:p>
        </p:txBody>
      </p:sp>
      <p:sp>
        <p:nvSpPr>
          <p:cNvPr id="179" name="Google Shape;179;p11"/>
          <p:cNvSpPr txBox="1">
            <a:spLocks noGrp="1"/>
          </p:cNvSpPr>
          <p:nvPr>
            <p:ph type="body" idx="1"/>
          </p:nvPr>
        </p:nvSpPr>
        <p:spPr>
          <a:xfrm>
            <a:off x="657224" y="1637526"/>
            <a:ext cx="4663440" cy="484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None/>
            </a:pPr>
            <a:endParaRPr sz="2900"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900"/>
              <a:buNone/>
            </a:pPr>
            <a:endParaRPr sz="2900"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900"/>
              <a:buNone/>
            </a:pPr>
            <a:endParaRPr sz="2900"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900"/>
              <a:buNone/>
            </a:pPr>
            <a:endParaRPr sz="2900"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900"/>
              <a:buNone/>
            </a:pPr>
            <a:endParaRPr sz="2900"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900"/>
              <a:buNone/>
            </a:pPr>
            <a:endParaRPr sz="2900"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900"/>
              <a:buNone/>
            </a:pPr>
            <a:endParaRPr sz="2900"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endParaRPr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endParaRPr/>
          </a:p>
        </p:txBody>
      </p:sp>
      <p:sp>
        <p:nvSpPr>
          <p:cNvPr id="180" name="Google Shape;180;p11"/>
          <p:cNvSpPr txBox="1">
            <a:spLocks noGrp="1"/>
          </p:cNvSpPr>
          <p:nvPr>
            <p:ph type="body" idx="2"/>
          </p:nvPr>
        </p:nvSpPr>
        <p:spPr>
          <a:xfrm>
            <a:off x="583474" y="1566051"/>
            <a:ext cx="9492343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91440" lvl="0" indent="-1841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Char char=" "/>
            </a:pPr>
            <a:r>
              <a:rPr lang="en-GB" sz="2900"/>
              <a:t>The children are taught through a mixture of play based learning and structured learning—Phonics (Reading and Writing) and Maths </a:t>
            </a:r>
            <a:endParaRPr/>
          </a:p>
          <a:p>
            <a:pPr marL="91440" lvl="0" indent="-18415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900"/>
              <a:buChar char=" "/>
            </a:pPr>
            <a:r>
              <a:rPr lang="en-GB" sz="2900"/>
              <a:t>Stories and rhymes are a regular part of each day</a:t>
            </a:r>
            <a:endParaRPr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900"/>
              <a:buNone/>
            </a:pPr>
            <a:endParaRPr sz="2900"/>
          </a:p>
          <a:p>
            <a:pPr marL="91440" lvl="0" indent="-18415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900"/>
              <a:buChar char=" "/>
            </a:pPr>
            <a:r>
              <a:rPr lang="en-GB" sz="2900"/>
              <a:t>Other experiences include trips and visitors, e.g. Cosham library, Staunton farm and music workshops</a:t>
            </a:r>
            <a:endParaRPr/>
          </a:p>
          <a:p>
            <a:pPr marL="91440" lvl="0" indent="-18415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900"/>
              <a:buChar char=" "/>
            </a:pPr>
            <a:r>
              <a:rPr lang="en-GB" sz="2900"/>
              <a:t>There is a greater emphasis on working outside so your child needs to be dressed appropriately for the weather</a:t>
            </a:r>
            <a:endParaRPr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endParaRPr/>
          </a:p>
        </p:txBody>
      </p:sp>
      <p:pic>
        <p:nvPicPr>
          <p:cNvPr id="181" name="Google Shape;18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7349" y="586080"/>
            <a:ext cx="1466430" cy="1959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8427" y="5009067"/>
            <a:ext cx="2190099" cy="16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>
            <a:spLocks noGrp="1"/>
          </p:cNvSpPr>
          <p:nvPr>
            <p:ph type="pic" idx="2"/>
          </p:nvPr>
        </p:nvSpPr>
        <p:spPr>
          <a:xfrm>
            <a:off x="0" y="206063"/>
            <a:ext cx="12192000" cy="1609859"/>
          </a:xfrm>
          <a:prstGeom prst="rect">
            <a:avLst/>
          </a:prstGeom>
          <a:solidFill>
            <a:srgbClr val="B7E0E9"/>
          </a:solidFill>
          <a:ln>
            <a:noFill/>
          </a:ln>
        </p:spPr>
      </p:sp>
      <p:sp>
        <p:nvSpPr>
          <p:cNvPr id="188" name="Google Shape;188;p12"/>
          <p:cNvSpPr txBox="1"/>
          <p:nvPr/>
        </p:nvSpPr>
        <p:spPr>
          <a:xfrm>
            <a:off x="1214090" y="657049"/>
            <a:ext cx="859235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can you help?</a:t>
            </a:r>
            <a:endParaRPr/>
          </a:p>
        </p:txBody>
      </p:sp>
      <p:sp>
        <p:nvSpPr>
          <p:cNvPr id="189" name="Google Shape;189;p12"/>
          <p:cNvSpPr/>
          <p:nvPr/>
        </p:nvSpPr>
        <p:spPr>
          <a:xfrm>
            <a:off x="346956" y="2076652"/>
            <a:ext cx="6149638" cy="597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82955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GB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Dress independently</a:t>
            </a:r>
            <a:endParaRPr/>
          </a:p>
          <a:p>
            <a:pPr marL="782955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GB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the toilet and wash hands without help</a:t>
            </a:r>
            <a:endParaRPr/>
          </a:p>
          <a:p>
            <a:pPr marL="782955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GB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 lots of stories with your child and ensure there is plenty of talk</a:t>
            </a:r>
            <a:endParaRPr/>
          </a:p>
          <a:p>
            <a:pPr marL="782955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GB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Sing simple songs and rhymes</a:t>
            </a:r>
            <a:endParaRPr/>
          </a:p>
          <a:p>
            <a:pPr marL="782955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GB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Practise fine motor skills such as cutting and pencil grip   </a:t>
            </a:r>
            <a:endParaRPr/>
          </a:p>
          <a:p>
            <a:pPr marL="782955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GB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Recognise and write their name</a:t>
            </a:r>
            <a:endParaRPr/>
          </a:p>
          <a:p>
            <a:pPr marL="325755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www.portsmouth.gov.uk/startschooltips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325755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2955" marR="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6774243" y="2076652"/>
            <a:ext cx="4782031" cy="4251383"/>
          </a:xfrm>
          <a:custGeom>
            <a:avLst/>
            <a:gdLst/>
            <a:ahLst/>
            <a:cxnLst/>
            <a:rect l="l" t="t" r="r" b="b"/>
            <a:pathLst>
              <a:path w="6796236" h="6796236" extrusionOk="0">
                <a:moveTo>
                  <a:pt x="0" y="0"/>
                </a:moveTo>
                <a:lnTo>
                  <a:pt x="6796236" y="0"/>
                </a:lnTo>
                <a:lnTo>
                  <a:pt x="6796236" y="6796236"/>
                </a:lnTo>
                <a:lnTo>
                  <a:pt x="0" y="6796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title"/>
          </p:nvPr>
        </p:nvSpPr>
        <p:spPr>
          <a:xfrm>
            <a:off x="773133" y="339936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/>
              <a:t>Breakfast club and after school club</a:t>
            </a:r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body" idx="1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91440" lvl="0" indent="-1524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</a:pPr>
            <a:r>
              <a:rPr lang="en-GB" b="1"/>
              <a:t>Breakfast club</a:t>
            </a:r>
            <a:endParaRPr/>
          </a:p>
          <a:p>
            <a:pPr marL="91440" lvl="0" indent="-1524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GB"/>
              <a:t>Children are provided with a healthy breakfast, e.g. cereal or toast. Children then have opportunity to play supervised games</a:t>
            </a:r>
            <a:endParaRPr/>
          </a:p>
          <a:p>
            <a:pPr marL="91440" lvl="0" indent="-1524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GB"/>
              <a:t>Arrival time 8 – 8.20</a:t>
            </a:r>
            <a:endParaRPr/>
          </a:p>
          <a:p>
            <a:pPr marL="91440" lvl="0" indent="-1524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GB"/>
              <a:t>Booking essential </a:t>
            </a:r>
            <a:endParaRPr/>
          </a:p>
          <a:p>
            <a:pPr marL="91440" lvl="0" indent="-1524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GB"/>
              <a:t>Speak to front office to register</a:t>
            </a:r>
            <a:endParaRPr/>
          </a:p>
          <a:p>
            <a:pPr marL="91440" lvl="0" indent="-1524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GB"/>
              <a:t>Morning session fee is £2</a:t>
            </a:r>
            <a:endParaRPr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endParaRPr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body" idx="2"/>
          </p:nvPr>
        </p:nvSpPr>
        <p:spPr>
          <a:xfrm>
            <a:off x="5589431" y="1998133"/>
            <a:ext cx="5576552" cy="424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91440" lvl="0" indent="-1524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</a:pPr>
            <a:r>
              <a:rPr lang="en-GB" b="1" dirty="0" err="1"/>
              <a:t>Farlington</a:t>
            </a:r>
            <a:r>
              <a:rPr lang="en-GB" b="1" dirty="0"/>
              <a:t> Wrap Around Care</a:t>
            </a:r>
            <a:endParaRPr dirty="0"/>
          </a:p>
          <a:p>
            <a:pPr marL="91440" lvl="0" indent="-1524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</a:pPr>
            <a:r>
              <a:rPr lang="en-GB" dirty="0" err="1"/>
              <a:t>Farlington</a:t>
            </a:r>
            <a:r>
              <a:rPr lang="en-GB" dirty="0"/>
              <a:t> Wrap Around run an after school club here in school for children aged 3 to 11.</a:t>
            </a:r>
            <a:endParaRPr dirty="0"/>
          </a:p>
          <a:p>
            <a:pPr marL="91440" lvl="0" indent="-1524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GB" dirty="0"/>
              <a:t>offer regular and flexible childcare sessions for £</a:t>
            </a:r>
            <a:r>
              <a:rPr lang="en-GB" dirty="0" smtClean="0"/>
              <a:t>12.50* </a:t>
            </a:r>
            <a:r>
              <a:rPr lang="en-GB" dirty="0"/>
              <a:t>per afternoon for childcare from when school finishes until 6pm, this also includes a light tea.</a:t>
            </a:r>
            <a:endParaRPr dirty="0"/>
          </a:p>
          <a:p>
            <a:pPr marL="91440" lvl="0" indent="-1524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</a:pPr>
            <a:r>
              <a:rPr lang="en-GB" dirty="0"/>
              <a:t>*an extra fee of £1 is charged for flexi sessions.</a:t>
            </a:r>
            <a:endParaRPr dirty="0"/>
          </a:p>
          <a:p>
            <a:pPr marL="91440" lvl="0" indent="-1524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</a:pPr>
            <a:r>
              <a:rPr lang="en-GB" dirty="0"/>
              <a:t>Check out their website for more information</a:t>
            </a:r>
            <a:endParaRPr dirty="0"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>
            <a:spLocks noGrp="1"/>
          </p:cNvSpPr>
          <p:nvPr>
            <p:ph type="subTitle" idx="1"/>
          </p:nvPr>
        </p:nvSpPr>
        <p:spPr>
          <a:xfrm>
            <a:off x="358419" y="472003"/>
            <a:ext cx="9228201" cy="906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 sz="6600"/>
              <a:t>Transition dates</a:t>
            </a:r>
            <a:endParaRPr sz="6600"/>
          </a:p>
        </p:txBody>
      </p:sp>
      <p:sp>
        <p:nvSpPr>
          <p:cNvPr id="203" name="Google Shape;203;p14"/>
          <p:cNvSpPr/>
          <p:nvPr/>
        </p:nvSpPr>
        <p:spPr>
          <a:xfrm>
            <a:off x="4181340" y="1589090"/>
            <a:ext cx="78861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631065" y="1789144"/>
            <a:ext cx="11101500" cy="467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and play: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weeks beginning: 16th June and  23rd June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visits: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July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part time: 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 4</a:t>
            </a:r>
            <a:r>
              <a:rPr lang="en-US" sz="20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September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                         Friday 5</a:t>
            </a:r>
            <a:r>
              <a:rPr lang="en-US" sz="2000" baseline="30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September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8.45 – 11.30 am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12.30 – 3.15 pm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will attend 2 half day sessions in small groups. We will let you know which sessions your child will attend.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time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All children will be full time from 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 8</a:t>
            </a:r>
            <a:r>
              <a:rPr lang="en-GB" sz="20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finally!</a:t>
            </a:r>
            <a:endParaRPr/>
          </a:p>
        </p:txBody>
      </p:sp>
      <p:sp>
        <p:nvSpPr>
          <p:cNvPr id="210" name="Google Shape;210;p15"/>
          <p:cNvSpPr txBox="1">
            <a:spLocks noGrp="1"/>
          </p:cNvSpPr>
          <p:nvPr>
            <p:ph type="body" idx="1"/>
          </p:nvPr>
        </p:nvSpPr>
        <p:spPr>
          <a:xfrm>
            <a:off x="676656" y="2290354"/>
            <a:ext cx="10753725" cy="348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91440" lvl="0" indent="-1409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 "/>
            </a:pPr>
            <a:r>
              <a:rPr lang="en-GB"/>
              <a:t>We hope that this presentation is useful. Should you have any questions, please feel free to speak to a member of staff. </a:t>
            </a:r>
            <a:endParaRPr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endParaRPr/>
          </a:p>
          <a:p>
            <a:pPr marL="91440" lvl="0" indent="-14097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 "/>
            </a:pPr>
            <a:r>
              <a:rPr lang="en-GB"/>
              <a:t>We look forward to working with both you and your children.</a:t>
            </a:r>
            <a:endParaRPr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endParaRPr/>
          </a:p>
          <a:p>
            <a:pPr marL="91440" lvl="0" indent="-14097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 "/>
            </a:pPr>
            <a:r>
              <a:rPr lang="en-GB"/>
              <a:t>Remember to collect your information pack</a:t>
            </a:r>
            <a:endParaRPr/>
          </a:p>
          <a:p>
            <a:pPr marL="91440" lvl="0" indent="-14097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 "/>
            </a:pPr>
            <a:r>
              <a:rPr lang="en-GB"/>
              <a:t>Sign and return the necessary forms</a:t>
            </a:r>
            <a:endParaRPr/>
          </a:p>
          <a:p>
            <a:pPr marL="91440" lvl="0" indent="-14097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 "/>
            </a:pPr>
            <a:r>
              <a:rPr lang="en-GB"/>
              <a:t>Keep talking to us</a:t>
            </a:r>
            <a:endParaRPr/>
          </a:p>
          <a:p>
            <a:pPr marL="91440" lvl="0" indent="-14097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 "/>
            </a:pPr>
            <a:r>
              <a:rPr lang="en-GB"/>
              <a:t>Relax and enjoy the next stage of your child’s development</a:t>
            </a:r>
            <a:endParaRPr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GB" sz="6600"/>
              <a:t/>
            </a:r>
            <a:br>
              <a:rPr lang="en-GB" sz="6600"/>
            </a:br>
            <a:endParaRPr sz="6600"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732" y="1777789"/>
            <a:ext cx="2166774" cy="217729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1157640" y="2032461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Calibri"/>
              <a:buNone/>
            </a:pPr>
            <a:r>
              <a:rPr lang="en-GB" sz="6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6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6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2"/>
          <p:cNvGrpSpPr/>
          <p:nvPr/>
        </p:nvGrpSpPr>
        <p:grpSpPr>
          <a:xfrm>
            <a:off x="2908336" y="770467"/>
            <a:ext cx="8307704" cy="5254485"/>
            <a:chOff x="1046505" y="229609"/>
            <a:chExt cx="10535894" cy="6628391"/>
          </a:xfrm>
        </p:grpSpPr>
        <p:pic>
          <p:nvPicPr>
            <p:cNvPr id="99" name="Google Shape;99;p2"/>
            <p:cNvPicPr preferRelativeResize="0"/>
            <p:nvPr/>
          </p:nvPicPr>
          <p:blipFill rotWithShape="1">
            <a:blip r:embed="rId4">
              <a:alphaModFix/>
            </a:blip>
            <a:srcRect l="47150" t="52757" r="30378" b="14261"/>
            <a:stretch/>
          </p:blipFill>
          <p:spPr>
            <a:xfrm>
              <a:off x="1046505" y="229609"/>
              <a:ext cx="3337228" cy="3401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2"/>
            <p:cNvPicPr preferRelativeResize="0"/>
            <p:nvPr/>
          </p:nvPicPr>
          <p:blipFill rotWithShape="1">
            <a:blip r:embed="rId5">
              <a:alphaModFix/>
            </a:blip>
            <a:srcRect l="31401" t="23816" r="31215" b="13762"/>
            <a:stretch/>
          </p:blipFill>
          <p:spPr>
            <a:xfrm>
              <a:off x="4134468" y="274318"/>
              <a:ext cx="7447931" cy="6538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2"/>
            <p:cNvPicPr preferRelativeResize="0"/>
            <p:nvPr/>
          </p:nvPicPr>
          <p:blipFill rotWithShape="1">
            <a:blip r:embed="rId4">
              <a:alphaModFix/>
            </a:blip>
            <a:srcRect l="31537" t="52641" r="51739" b="14841"/>
            <a:stretch/>
          </p:blipFill>
          <p:spPr>
            <a:xfrm>
              <a:off x="1046505" y="3446017"/>
              <a:ext cx="3337228" cy="34119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2"/>
          <p:cNvSpPr txBox="1"/>
          <p:nvPr/>
        </p:nvSpPr>
        <p:spPr>
          <a:xfrm>
            <a:off x="229986" y="621243"/>
            <a:ext cx="225552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school values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ctrTitle"/>
          </p:nvPr>
        </p:nvSpPr>
        <p:spPr>
          <a:xfrm>
            <a:off x="527159" y="539761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GB" sz="6600"/>
              <a:t/>
            </a:r>
            <a:br>
              <a:rPr lang="en-GB" sz="6600"/>
            </a:br>
            <a:endParaRPr sz="6600"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48" y="98619"/>
            <a:ext cx="878022" cy="88228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1157640" y="2032461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Calibri"/>
              <a:buNone/>
            </a:pPr>
            <a:r>
              <a:rPr lang="en-GB" sz="6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6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6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605" y="1284315"/>
            <a:ext cx="11164098" cy="488429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1080724" y="364804"/>
            <a:ext cx="38177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en-GB" sz="6600"/>
              <a:t/>
            </a:r>
            <a:br>
              <a:rPr lang="en-GB" sz="6600"/>
            </a:br>
            <a:endParaRPr sz="6600"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591191" y="705394"/>
            <a:ext cx="10753725" cy="105386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9144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endParaRPr/>
          </a:p>
          <a:p>
            <a:pPr marL="91440" lvl="0" indent="-361632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Char char=" "/>
            </a:pPr>
            <a:r>
              <a:rPr lang="en-GB" sz="6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Phonics and reading</a:t>
            </a:r>
            <a:endParaRPr sz="6700"/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0243" y="785424"/>
            <a:ext cx="878022" cy="88228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301843" y="2221374"/>
            <a:ext cx="10058400" cy="170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Calibri"/>
              <a:buNone/>
            </a:pPr>
            <a:r>
              <a:rPr lang="en-GB" sz="6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6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888" y="4615543"/>
            <a:ext cx="2849714" cy="163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1886" y="2071160"/>
            <a:ext cx="3692640" cy="355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657224" y="2221374"/>
            <a:ext cx="73548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begin phonics right from the start.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follow the Little Wandle phonics scheme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will initially come home with a book without words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encourage children to read their books at least 4 times a week.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in Reception regularly visit Cosham Library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ctrTitle"/>
          </p:nvPr>
        </p:nvSpPr>
        <p:spPr>
          <a:xfrm>
            <a:off x="555288" y="399541"/>
            <a:ext cx="10782300" cy="82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GB" sz="6600"/>
              <a:t>Meet the team</a:t>
            </a:r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1"/>
          </p:nvPr>
        </p:nvSpPr>
        <p:spPr>
          <a:xfrm>
            <a:off x="667512" y="4206875"/>
            <a:ext cx="9228201" cy="211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dirty="0"/>
              <a:t>There are two classes in Reception.</a:t>
            </a:r>
            <a:endParaRPr dirty="0"/>
          </a:p>
          <a:p>
            <a:pPr marL="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dirty="0"/>
              <a:t>Bumblebees and Snails class</a:t>
            </a:r>
            <a:endParaRPr dirty="0"/>
          </a:p>
          <a:p>
            <a:pPr marL="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dirty="0"/>
              <a:t>Each class will have a teaching assistant to support</a:t>
            </a:r>
            <a:endParaRPr dirty="0"/>
          </a:p>
          <a:p>
            <a:pPr marL="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dirty="0"/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933990" y="1506874"/>
            <a:ext cx="2696841" cy="201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4706" y="1210556"/>
            <a:ext cx="2001616" cy="2674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10168983" y="3515950"/>
            <a:ext cx="1378564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Ludlow</a:t>
            </a:r>
            <a:endParaRPr dirty="0"/>
          </a:p>
        </p:txBody>
      </p:sp>
      <p:sp>
        <p:nvSpPr>
          <p:cNvPr id="134" name="Google Shape;134;p5"/>
          <p:cNvSpPr txBox="1"/>
          <p:nvPr/>
        </p:nvSpPr>
        <p:spPr>
          <a:xfrm>
            <a:off x="4767169" y="3362807"/>
            <a:ext cx="1287887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 Cowell</a:t>
            </a:r>
            <a:endParaRPr dirty="0"/>
          </a:p>
        </p:txBody>
      </p:sp>
      <p:sp>
        <p:nvSpPr>
          <p:cNvPr id="135" name="Google Shape;135;p5"/>
          <p:cNvSpPr txBox="1"/>
          <p:nvPr/>
        </p:nvSpPr>
        <p:spPr>
          <a:xfrm>
            <a:off x="1552738" y="3362807"/>
            <a:ext cx="1287887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 Vaghela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78943" y="2251788"/>
            <a:ext cx="95864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SENCO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2463" y="1592691"/>
            <a:ext cx="2658746" cy="1926439"/>
          </a:xfrm>
          <a:prstGeom prst="rect">
            <a:avLst/>
          </a:prstGeom>
        </p:spPr>
      </p:pic>
      <p:sp>
        <p:nvSpPr>
          <p:cNvPr id="15" name="Google Shape;133;p5"/>
          <p:cNvSpPr txBox="1"/>
          <p:nvPr/>
        </p:nvSpPr>
        <p:spPr>
          <a:xfrm>
            <a:off x="7684174" y="3362807"/>
            <a:ext cx="1378564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Bartlett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school day</a:t>
            </a: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endParaRPr/>
          </a:p>
          <a:p>
            <a:pPr marL="91440" lvl="0" indent="-1524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GB"/>
              <a:t>Door open at </a:t>
            </a:r>
            <a:r>
              <a:rPr lang="en-GB" b="1"/>
              <a:t>8.45 am</a:t>
            </a:r>
            <a:endParaRPr/>
          </a:p>
          <a:p>
            <a:pPr marL="91440" lvl="0" indent="-1524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GB"/>
              <a:t>School finishes at </a:t>
            </a:r>
            <a:r>
              <a:rPr lang="en-GB" b="1"/>
              <a:t>3.15pm</a:t>
            </a:r>
            <a:endParaRPr/>
          </a:p>
          <a:p>
            <a:pPr marL="91440" lvl="0" indent="-1524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GB"/>
              <a:t>The children are dropped off and picked up from outside the classroom doors.</a:t>
            </a:r>
            <a:endParaRPr/>
          </a:p>
          <a:p>
            <a:pPr marL="91440" lvl="0" indent="-1524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>
                <a:solidFill>
                  <a:srgbClr val="000000"/>
                </a:solidFill>
              </a:rPr>
              <a:t>If you are late please enter school through the main school entrance where you can sign your child in.</a:t>
            </a: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9213220" y="4310741"/>
            <a:ext cx="2216779" cy="2151955"/>
          </a:xfrm>
          <a:custGeom>
            <a:avLst/>
            <a:gdLst/>
            <a:ahLst/>
            <a:cxnLst/>
            <a:rect l="l" t="t" r="r" b="b"/>
            <a:pathLst>
              <a:path w="3543008" h="2878694" extrusionOk="0">
                <a:moveTo>
                  <a:pt x="0" y="0"/>
                </a:moveTo>
                <a:lnTo>
                  <a:pt x="3543008" y="0"/>
                </a:lnTo>
                <a:lnTo>
                  <a:pt x="3543008" y="2878694"/>
                </a:lnTo>
                <a:lnTo>
                  <a:pt x="0" y="2878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subTitle" idx="1"/>
          </p:nvPr>
        </p:nvSpPr>
        <p:spPr>
          <a:xfrm>
            <a:off x="358419" y="472003"/>
            <a:ext cx="9228201" cy="906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 sz="6600"/>
              <a:t>School uniform</a:t>
            </a:r>
            <a:endParaRPr sz="6600"/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064" y="1589090"/>
            <a:ext cx="2216928" cy="298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/>
          <p:nvPr/>
        </p:nvSpPr>
        <p:spPr>
          <a:xfrm>
            <a:off x="4181340" y="1589090"/>
            <a:ext cx="7886163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uniform  </a:t>
            </a:r>
            <a:endParaRPr/>
          </a:p>
          <a:p>
            <a:pPr marL="0" marR="0" lvl="0" indent="-63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en-GB"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White shirt or  white polo shirt</a:t>
            </a:r>
            <a:endParaRPr/>
          </a:p>
          <a:p>
            <a:pPr marL="0" marR="0" lvl="0" indent="-63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en-GB"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 or grey trousers, shorts pinafore dress or skirt</a:t>
            </a:r>
            <a:endParaRPr/>
          </a:p>
          <a:p>
            <a:pPr marL="0" marR="0" lvl="0" indent="-63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en-GB"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Easy to fasten black shoes that are safe to run and climb in</a:t>
            </a:r>
            <a:endParaRPr/>
          </a:p>
          <a:p>
            <a:pPr marL="0" marR="0" lvl="0" indent="-63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en-GB"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 sweatshirt, jumper or cardigan</a:t>
            </a:r>
            <a:endParaRPr/>
          </a:p>
          <a:p>
            <a:pPr marL="0" marR="0" lvl="0" indent="-63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en-GB"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warm coat in the winter and sun hat in the summer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 Kit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 white t –shirt, black shorts and plimsolls or trainers for PE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Drawstring bag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NAME EVERYTHING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8434" y="4482329"/>
            <a:ext cx="1698580" cy="1698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Healthy snacks</a:t>
            </a: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51510" lvl="1" indent="-325754" algn="l" rtl="0">
              <a:lnSpc>
                <a:spcPct val="13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rgbClr val="000000"/>
                </a:solidFill>
              </a:rPr>
              <a:t>The children are provided with a piece of fruit everyday. They have this in the morning and everyone has the same snack.</a:t>
            </a:r>
            <a:endParaRPr/>
          </a:p>
          <a:p>
            <a:pPr marL="651510" lvl="1" indent="-325754" algn="l" rtl="0">
              <a:lnSpc>
                <a:spcPct val="138857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rgbClr val="000000"/>
                </a:solidFill>
              </a:rPr>
              <a:t>Milk is also available for children at snacktime.</a:t>
            </a:r>
            <a:endParaRPr sz="2800">
              <a:solidFill>
                <a:srgbClr val="000000"/>
              </a:solidFill>
            </a:endParaRPr>
          </a:p>
          <a:p>
            <a:pPr marL="651510" lvl="1" indent="-147954" algn="l" rtl="0">
              <a:lnSpc>
                <a:spcPct val="138857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endParaRPr sz="2800">
              <a:solidFill>
                <a:srgbClr val="000000"/>
              </a:solidFill>
            </a:endParaRPr>
          </a:p>
          <a:p>
            <a:pPr marL="651510" lvl="1" indent="-325754" algn="l" rtl="0">
              <a:lnSpc>
                <a:spcPct val="138857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rgbClr val="000000"/>
                </a:solidFill>
              </a:rPr>
              <a:t>The children are encouraged to drink water throughout the day. All children in Reception are provided with a water bottle.</a:t>
            </a:r>
            <a:endParaRPr sz="2800">
              <a:solidFill>
                <a:srgbClr val="000000"/>
              </a:solidFill>
            </a:endParaRPr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>
            <a:off x="9335336" y="4955161"/>
            <a:ext cx="2593581" cy="1645408"/>
          </a:xfrm>
          <a:custGeom>
            <a:avLst/>
            <a:gdLst/>
            <a:ahLst/>
            <a:cxnLst/>
            <a:rect l="l" t="t" r="r" b="b"/>
            <a:pathLst>
              <a:path w="3954927" h="2725304" extrusionOk="0">
                <a:moveTo>
                  <a:pt x="0" y="0"/>
                </a:moveTo>
                <a:lnTo>
                  <a:pt x="3954927" y="0"/>
                </a:lnTo>
                <a:lnTo>
                  <a:pt x="3954927" y="2725304"/>
                </a:lnTo>
                <a:lnTo>
                  <a:pt x="0" y="2725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706149" y="343215"/>
            <a:ext cx="9228201" cy="59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 sz="6600"/>
              <a:t>Lunchtimes</a:t>
            </a: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706149" y="1187898"/>
            <a:ext cx="10833322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Children have the choice of school dinners or bringing in a packed lunch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3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en-GB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Reception children and children in Year 1 and 2 are entitled to a free school meal everyday.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3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en-GB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 are 3 choices each day, which always includes a vegetarian option.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3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en-GB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can be ordered online using the scopay app or your  child can choose in class in the morning.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192719" y="4440513"/>
            <a:ext cx="2351147" cy="1762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801</Words>
  <Application>Microsoft Office PowerPoint</Application>
  <PresentationFormat>Widescreen</PresentationFormat>
  <Paragraphs>135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Noto Sans Symbols</vt:lpstr>
      <vt:lpstr>Metropolitan</vt:lpstr>
      <vt:lpstr> </vt:lpstr>
      <vt:lpstr> </vt:lpstr>
      <vt:lpstr> </vt:lpstr>
      <vt:lpstr> </vt:lpstr>
      <vt:lpstr>Meet the team</vt:lpstr>
      <vt:lpstr>The school day</vt:lpstr>
      <vt:lpstr>PowerPoint Presentation</vt:lpstr>
      <vt:lpstr>Healthy snacks</vt:lpstr>
      <vt:lpstr>PowerPoint Presentation</vt:lpstr>
      <vt:lpstr>PowerPoint Presentation</vt:lpstr>
      <vt:lpstr>A typical day in Reception</vt:lpstr>
      <vt:lpstr>PowerPoint Presentation</vt:lpstr>
      <vt:lpstr>Breakfast club and after school club</vt:lpstr>
      <vt:lpstr>PowerPoint Presentation</vt:lpstr>
      <vt:lpstr>And finally!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Ruth Corps</dc:creator>
  <cp:lastModifiedBy>Ruth Corps</cp:lastModifiedBy>
  <cp:revision>2</cp:revision>
  <dcterms:created xsi:type="dcterms:W3CDTF">2023-06-04T15:04:21Z</dcterms:created>
  <dcterms:modified xsi:type="dcterms:W3CDTF">2025-06-04T16:00:03Z</dcterms:modified>
</cp:coreProperties>
</file>